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307" r:id="rId2"/>
    <p:sldId id="378" r:id="rId3"/>
    <p:sldId id="317" r:id="rId4"/>
    <p:sldId id="325" r:id="rId5"/>
    <p:sldId id="319" r:id="rId6"/>
    <p:sldId id="326" r:id="rId7"/>
    <p:sldId id="352" r:id="rId8"/>
    <p:sldId id="353" r:id="rId9"/>
    <p:sldId id="350" r:id="rId10"/>
    <p:sldId id="380" r:id="rId11"/>
    <p:sldId id="355" r:id="rId12"/>
    <p:sldId id="346" r:id="rId13"/>
    <p:sldId id="309" r:id="rId14"/>
    <p:sldId id="257" r:id="rId15"/>
    <p:sldId id="356" r:id="rId16"/>
    <p:sldId id="357" r:id="rId17"/>
    <p:sldId id="358" r:id="rId18"/>
    <p:sldId id="360" r:id="rId19"/>
    <p:sldId id="359" r:id="rId20"/>
    <p:sldId id="381" r:id="rId21"/>
    <p:sldId id="382" r:id="rId22"/>
    <p:sldId id="361" r:id="rId23"/>
    <p:sldId id="383" r:id="rId24"/>
    <p:sldId id="384" r:id="rId25"/>
    <p:sldId id="385" r:id="rId26"/>
    <p:sldId id="386" r:id="rId27"/>
    <p:sldId id="363" r:id="rId28"/>
    <p:sldId id="338" r:id="rId29"/>
    <p:sldId id="364" r:id="rId30"/>
    <p:sldId id="348" r:id="rId31"/>
    <p:sldId id="368" r:id="rId32"/>
    <p:sldId id="377" r:id="rId33"/>
  </p:sldIdLst>
  <p:sldSz cx="9144000" cy="6858000" type="screen4x3"/>
  <p:notesSz cx="6858000" cy="9144000"/>
  <p:custDataLst>
    <p:tags r:id="rId3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FF"/>
    <a:srgbClr val="FF6600"/>
    <a:srgbClr val="00CCFF"/>
    <a:srgbClr val="FFC000"/>
    <a:srgbClr val="FF3300"/>
    <a:srgbClr val="3366FF"/>
    <a:srgbClr val="66FFFF"/>
    <a:srgbClr val="FFFF99"/>
    <a:srgbClr val="FFFFCC"/>
    <a:srgbClr val="B21D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E269D01E-BC32-4049-B463-5C60D7B0CCD2}" styleName="主题样式 2 - 强调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43" autoAdjust="0"/>
    <p:restoredTop sz="94424" autoAdjust="0"/>
  </p:normalViewPr>
  <p:slideViewPr>
    <p:cSldViewPr>
      <p:cViewPr varScale="1">
        <p:scale>
          <a:sx n="74" d="100"/>
          <a:sy n="74" d="100"/>
        </p:scale>
        <p:origin x="93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FED40-3F55-4424-976F-320E079B2C67}" type="datetimeFigureOut">
              <a:rPr lang="zh-CN" altLang="en-US" smtClean="0"/>
              <a:t>2016/1/8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716645-31EE-425B-9465-3AC4FFDAE6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13277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1E1C6F-9CD0-49C7-A5EE-348A9C3EA591}" type="datetimeFigureOut">
              <a:rPr lang="zh-CN" altLang="en-US" smtClean="0"/>
              <a:t>2016/1/8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5FFD2A-31A0-41EF-B438-FFBB3C9EED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1704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56319FA6-287D-4BB8-B347-6B2F6728F56A}" type="slidenum">
              <a:rPr lang="en-US" altLang="zh-CN" sz="1200">
                <a:solidFill>
                  <a:prstClr val="black"/>
                </a:solidFill>
              </a:rPr>
              <a:pPr eaLnBrk="1" hangingPunct="1"/>
              <a:t>4</a:t>
            </a:fld>
            <a:endParaRPr lang="en-US" altLang="zh-CN" sz="1200">
              <a:solidFill>
                <a:prstClr val="black"/>
              </a:solidFill>
            </a:endParaRPr>
          </a:p>
        </p:txBody>
      </p:sp>
      <p:sp>
        <p:nvSpPr>
          <p:cNvPr id="79875" name="Rectangle 7"/>
          <p:cNvSpPr txBox="1">
            <a:spLocks noGrp="1" noChangeArrowheads="1"/>
          </p:cNvSpPr>
          <p:nvPr/>
        </p:nvSpPr>
        <p:spPr bwMode="auto">
          <a:xfrm>
            <a:off x="3884616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/>
            <a:fld id="{3CC7AEAE-040F-47BF-BA7A-CDA02C0E1173}" type="slidenum">
              <a:rPr lang="en-US" altLang="zh-CN" sz="1200">
                <a:solidFill>
                  <a:prstClr val="black"/>
                </a:solidFill>
                <a:cs typeface="Arial" charset="0"/>
              </a:rPr>
              <a:pPr algn="r"/>
              <a:t>4</a:t>
            </a:fld>
            <a:endParaRPr lang="en-US" altLang="zh-CN" sz="120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798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7987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497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FFD2A-31A0-41EF-B438-FFBB3C9EEDA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496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FFD2A-31A0-41EF-B438-FFBB3C9EEDA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873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 smtClean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3789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F441CCF-E886-41B6-83A0-391739504D92}" type="slidenum">
              <a:rPr lang="zh-CN" altLang="en-US">
                <a:latin typeface="Calibri" panose="020F0502020204030204" pitchFamily="34" charset="0"/>
              </a:rPr>
              <a:pPr eaLnBrk="1" hangingPunct="1"/>
              <a:t>13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431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FBDBA911-CA78-4041-A7F8-8E93F9272917}" type="slidenum">
              <a:rPr lang="en-US" altLang="zh-CN">
                <a:solidFill>
                  <a:prstClr val="black"/>
                </a:solidFill>
              </a:rPr>
              <a:pPr eaLnBrk="1" hangingPunct="1"/>
              <a:t>28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108547" name="Rectangle 1026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08548" name="Rectangle 1027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defTabSz="457200" eaLnBrk="1" hangingPunct="1"/>
            <a:endParaRPr lang="zh-CN" altLang="zh-CN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68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7" r="9946" b="2041"/>
          <a:stretch/>
        </p:blipFill>
        <p:spPr>
          <a:xfrm>
            <a:off x="0" y="3124200"/>
            <a:ext cx="9144000" cy="3657600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509777" y="304800"/>
            <a:ext cx="81227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54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步步高</a:t>
            </a:r>
            <a:r>
              <a:rPr lang="en-US" altLang="zh-CN" sz="54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54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全年生意回顾</a:t>
            </a:r>
            <a:endParaRPr lang="zh-CN" altLang="en-US" sz="5400" b="1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KSO_CT2"/>
          <p:cNvSpPr txBox="1">
            <a:spLocks/>
          </p:cNvSpPr>
          <p:nvPr userDrawn="1"/>
        </p:nvSpPr>
        <p:spPr>
          <a:xfrm>
            <a:off x="3661182" y="2219137"/>
            <a:ext cx="1819927" cy="643006"/>
          </a:xfrm>
          <a:prstGeom prst="rect">
            <a:avLst/>
          </a:prstGeom>
          <a:noFill/>
        </p:spPr>
        <p:txBody>
          <a:bodyPr anchor="ctr" anchorCtr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350" b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Date </a:t>
            </a:r>
            <a:r>
              <a:rPr lang="en-US" altLang="zh-CN" sz="1350" b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: </a:t>
            </a:r>
            <a:r>
              <a:rPr lang="en-US" altLang="zh-CN" sz="1350" b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6</a:t>
            </a:r>
            <a:r>
              <a:rPr lang="en-US" altLang="zh-CN" sz="1350" b="0" baseline="30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th </a:t>
            </a:r>
            <a:r>
              <a:rPr lang="en-US" altLang="zh-CN" sz="1350" b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-1-2016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974" y="1706186"/>
            <a:ext cx="1366345" cy="51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389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152401"/>
            <a:ext cx="1366345" cy="5129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5" r:id="rId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445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82" y="203936"/>
            <a:ext cx="8718036" cy="645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9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44" y="133826"/>
            <a:ext cx="8937511" cy="659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212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42" y="505714"/>
            <a:ext cx="7876715" cy="584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12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143000"/>
            <a:ext cx="8766808" cy="51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709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1" y="381000"/>
            <a:ext cx="8992379" cy="6005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04800"/>
            <a:ext cx="8821677" cy="632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07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85" y="304529"/>
            <a:ext cx="8553429" cy="624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09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04800"/>
            <a:ext cx="8626588" cy="609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69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65" y="228322"/>
            <a:ext cx="8833870" cy="640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45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13" y="206984"/>
            <a:ext cx="8474174" cy="644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666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524000"/>
            <a:ext cx="7291448" cy="44260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1356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44" y="185647"/>
            <a:ext cx="8937511" cy="648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27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6" y="149067"/>
            <a:ext cx="8766808" cy="655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11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2" y="170405"/>
            <a:ext cx="8858256" cy="651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51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3" y="228600"/>
            <a:ext cx="9083827" cy="651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785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8943607" cy="656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635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9" y="152400"/>
            <a:ext cx="8967993" cy="648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496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28600"/>
            <a:ext cx="8870449" cy="648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41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" y="76200"/>
            <a:ext cx="35365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城市 </a:t>
            </a:r>
            <a:r>
              <a:rPr lang="zh-CN" altLang="en-US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品类 销售额增长率 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85800" y="6172200"/>
            <a:ext cx="7543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_GB2312" pitchFamily="49" charset="-122"/>
              </a:rPr>
              <a:t>数据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_GB2312" pitchFamily="49" charset="-122"/>
              </a:rPr>
              <a:t>来源：步步高数据库，仅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_GB2312" pitchFamily="49" charset="-122"/>
              </a:rPr>
              <a:t>POS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_GB2312" pitchFamily="49" charset="-122"/>
              </a:rPr>
              <a:t>机前台扫描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_GB2312" pitchFamily="49" charset="-122"/>
              </a:rPr>
              <a:t>数据。排序根据整体增长。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_GB2312" pitchFamily="49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438740"/>
              </p:ext>
            </p:extLst>
          </p:nvPr>
        </p:nvGraphicFramePr>
        <p:xfrm>
          <a:off x="380999" y="838194"/>
          <a:ext cx="8382002" cy="5333996"/>
        </p:xfrm>
        <a:graphic>
          <a:graphicData uri="http://schemas.openxmlformats.org/drawingml/2006/table">
            <a:tbl>
              <a:tblPr/>
              <a:tblGrid>
                <a:gridCol w="550542"/>
                <a:gridCol w="2862817"/>
                <a:gridCol w="990976"/>
                <a:gridCol w="990976"/>
                <a:gridCol w="990976"/>
                <a:gridCol w="990976"/>
                <a:gridCol w="1004739"/>
              </a:tblGrid>
              <a:tr h="23864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Hunan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Jiangxi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Chongqing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Sichuan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Guangxi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21694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Total </a:t>
                      </a:r>
                      <a:r>
                        <a:rPr lang="zh-CN" altLang="en-US" sz="105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合计</a:t>
                      </a:r>
                    </a:p>
                  </a:txBody>
                  <a:tcPr marL="9351" marR="9351" marT="9351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-3%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77%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32%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-3%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CCFF"/>
                    </a:solidFill>
                  </a:tcPr>
                </a:tc>
              </a:tr>
              <a:tr h="1876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3800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Rice &amp; egg</a:t>
                      </a:r>
                      <a:r>
                        <a:rPr lang="zh-CN" alt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米蛋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13%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5%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152%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26%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7%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76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4200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Frozen Poultry and Meat</a:t>
                      </a:r>
                      <a:r>
                        <a:rPr lang="zh-CN" alt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冻品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4%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-1%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140%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37%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10%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76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2900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HBC&amp;Cleaning</a:t>
                      </a:r>
                      <a:r>
                        <a:rPr lang="zh-CN" alt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家庭清洁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7%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91%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38%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-5%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76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2200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Tobacco and Liquor</a:t>
                      </a:r>
                      <a:r>
                        <a:rPr lang="zh-CN" alt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烟酒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5%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27%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49%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67%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-4%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76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3200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Sea Food</a:t>
                      </a:r>
                      <a:r>
                        <a:rPr lang="zh-CN" alt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水产海鲜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7%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-8%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95%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10%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-14%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76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2500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Cooking and Flavoring</a:t>
                      </a:r>
                      <a:r>
                        <a:rPr lang="zh-CN" alt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食用油和调料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6%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-2%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99%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28%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76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2700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Frozen Dairy Food</a:t>
                      </a:r>
                      <a:r>
                        <a:rPr lang="zh-CN" alt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冷藏日配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5%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5%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63%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37%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0%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76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2100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Soft Drink</a:t>
                      </a:r>
                      <a:r>
                        <a:rPr lang="zh-CN" alt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饮料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6%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-11%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85%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55%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-10%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76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1400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Sports and Toys</a:t>
                      </a:r>
                      <a:r>
                        <a:rPr lang="zh-CN" alt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玩具和体育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4%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56%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50%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-12%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76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3300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Sugar and Dry Products</a:t>
                      </a:r>
                      <a:r>
                        <a:rPr lang="zh-CN" alt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糖和干杂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-4%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92%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33%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9%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76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1200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Household</a:t>
                      </a:r>
                      <a:r>
                        <a:rPr lang="zh-CN" alt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家居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4%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-2%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48%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41%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-4%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76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3600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Vegetable</a:t>
                      </a:r>
                      <a:r>
                        <a:rPr lang="zh-CN" alt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蔬菜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-2%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75%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36%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-1%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76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1900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Shoes</a:t>
                      </a:r>
                      <a:r>
                        <a:rPr lang="zh-CN" alt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鞋类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-1%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41%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23%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-41%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76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3700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Fruit</a:t>
                      </a:r>
                      <a:r>
                        <a:rPr lang="zh-CN" alt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水果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-11%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58%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51%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18%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76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3500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Fresh Meat</a:t>
                      </a:r>
                      <a:r>
                        <a:rPr lang="zh-CN" alt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鲜肉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-2%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-6%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80%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4%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11%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76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1800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Clothes</a:t>
                      </a:r>
                      <a:r>
                        <a:rPr lang="zh-CN" alt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服装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-2%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9%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30%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44%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73%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76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1700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Household Textile Products</a:t>
                      </a:r>
                      <a:r>
                        <a:rPr lang="zh-CN" alt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家纺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0%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-16%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73%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29%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-14%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76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1600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Beddings</a:t>
                      </a:r>
                      <a:r>
                        <a:rPr lang="zh-CN" alt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床品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-1%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-3%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48%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23%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-23%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76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2300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Snack Food</a:t>
                      </a:r>
                      <a:r>
                        <a:rPr lang="zh-CN" alt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休闲食品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-1%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-3%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74%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36%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-11%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76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2600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Dry Grocery</a:t>
                      </a:r>
                      <a:r>
                        <a:rPr lang="zh-CN" alt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南北干货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-1%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-12%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86%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23%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-6%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76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1300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Stationery,CD and Books文具和文化用品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-3%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38%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23%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-7%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76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3100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RTE</a:t>
                      </a:r>
                      <a:r>
                        <a:rPr lang="zh-CN" alt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即食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-5%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4%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35%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-7%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-10%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76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2400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Breakfast Foods</a:t>
                      </a:r>
                      <a:r>
                        <a:rPr lang="zh-CN" alt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早餐食品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-5%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-19%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43%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42%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4%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76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3400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Bakery</a:t>
                      </a:r>
                      <a:r>
                        <a:rPr lang="zh-CN" alt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面包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-6%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-12%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67%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30%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-13%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76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1500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DIY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-12%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-1%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32%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19%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-17%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76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3900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Pastries</a:t>
                      </a:r>
                      <a:r>
                        <a:rPr lang="zh-CN" alt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面点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-15%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-19%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19%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-14%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-30%</a:t>
                      </a:r>
                    </a:p>
                  </a:txBody>
                  <a:tcPr marL="9351" marR="9351" marT="9351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349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62358"/>
              </p:ext>
            </p:extLst>
          </p:nvPr>
        </p:nvGraphicFramePr>
        <p:xfrm>
          <a:off x="838200" y="1676400"/>
          <a:ext cx="2819400" cy="1651632"/>
        </p:xfrm>
        <a:graphic>
          <a:graphicData uri="http://schemas.openxmlformats.org/drawingml/2006/table">
            <a:tbl>
              <a:tblPr/>
              <a:tblGrid>
                <a:gridCol w="1013717"/>
                <a:gridCol w="791966"/>
                <a:gridCol w="1013717"/>
              </a:tblGrid>
              <a:tr h="31175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省份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增长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3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Hunan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86.98%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3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Jiangxi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7.52%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-2.8%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3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Sichuan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2.21%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31.9%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3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Chongqing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2.26%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77.3%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3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Guangxi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1.03%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-3.1%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31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04800"/>
            <a:ext cx="8626588" cy="616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3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20" y="261853"/>
            <a:ext cx="8675360" cy="633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1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19200"/>
            <a:ext cx="7011008" cy="495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421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699" y="889796"/>
            <a:ext cx="5090601" cy="507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29" y="615452"/>
            <a:ext cx="7827942" cy="562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9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802" y="2429169"/>
            <a:ext cx="4572396" cy="19996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158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8" y="325867"/>
            <a:ext cx="8705843" cy="62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0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19" y="325867"/>
            <a:ext cx="8498561" cy="62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2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98" y="365494"/>
            <a:ext cx="8248603" cy="612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80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58" y="414266"/>
            <a:ext cx="8632684" cy="60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554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58" y="258805"/>
            <a:ext cx="8632684" cy="634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50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24" y="645935"/>
            <a:ext cx="7108552" cy="556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41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378"/>
  <p:tag name="MH_SECTIONID" val="379,380,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06140744"/>
  <p:tag name="MH_LIBRARY" val="CONTENTS"/>
  <p:tag name="MH_AUTOCOLOR" val="FALSE"/>
  <p:tag name="MH_TYPE" val="CONTENTS"/>
  <p:tag name="ID" val="54711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65714"/>
  <p:tag name="MH_LIBRARY" val="GRAPHIC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2704</TotalTime>
  <Words>514</Words>
  <Application>Microsoft Office PowerPoint</Application>
  <PresentationFormat>全屏显示(4:3)</PresentationFormat>
  <Paragraphs>225</Paragraphs>
  <Slides>32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8" baseType="lpstr">
      <vt:lpstr>楷体_GB2312</vt:lpstr>
      <vt:lpstr>宋体</vt:lpstr>
      <vt:lpstr>微软雅黑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步步高生意回顾</dc:title>
  <dc:creator>TAN</dc:creator>
  <cp:lastModifiedBy>Tan</cp:lastModifiedBy>
  <cp:revision>170</cp:revision>
  <dcterms:created xsi:type="dcterms:W3CDTF">2006-08-16T00:00:00Z</dcterms:created>
  <dcterms:modified xsi:type="dcterms:W3CDTF">2016-01-08T08:46:33Z</dcterms:modified>
</cp:coreProperties>
</file>